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</p:sldIdLst>
  <p:sldSz cy="5143500" cx="9144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Amatic SC"/>
      <p:regular r:id="rId23"/>
      <p:bold r:id="rId24"/>
    </p:embeddedFont>
    <p:embeddedFont>
      <p:font typeface="Inconsolata"/>
      <p:regular r:id="rId25"/>
      <p:bold r:id="rId26"/>
    </p:embeddedFont>
    <p:embeddedFont>
      <p:font typeface="Roboto Light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48">
          <p15:clr>
            <a:srgbClr val="9AA0A6"/>
          </p15:clr>
        </p15:guide>
        <p15:guide id="2" pos="2880">
          <p15:clr>
            <a:srgbClr val="9AA0A6"/>
          </p15:clr>
        </p15:guide>
        <p15:guide id="3" pos="55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48" orient="horz"/>
        <p:guide pos="2880"/>
        <p:guide pos="55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regular.fntdata"/><Relationship Id="rId30" Type="http://schemas.openxmlformats.org/officeDocument/2006/relationships/font" Target="fonts/RobotoLight-boldItalic.fntdata"/><Relationship Id="rId33" Type="http://schemas.openxmlformats.org/officeDocument/2006/relationships/font" Target="fonts/HelveticaNeue-italic.fntdata"/><Relationship Id="rId32" Type="http://schemas.openxmlformats.org/officeDocument/2006/relationships/font" Target="fonts/HelveticaNeue-bold.fntdata"/><Relationship Id="rId35" Type="http://schemas.openxmlformats.org/officeDocument/2006/relationships/font" Target="fonts/HelveticaNeueLight-regular.fntdata"/><Relationship Id="rId34" Type="http://schemas.openxmlformats.org/officeDocument/2006/relationships/font" Target="fonts/HelveticaNeue-boldItalic.fntdata"/><Relationship Id="rId37" Type="http://schemas.openxmlformats.org/officeDocument/2006/relationships/font" Target="fonts/HelveticaNeueLight-italic.fntdata"/><Relationship Id="rId36" Type="http://schemas.openxmlformats.org/officeDocument/2006/relationships/font" Target="fonts/HelveticaNeueLight-bold.fntdata"/><Relationship Id="rId38" Type="http://schemas.openxmlformats.org/officeDocument/2006/relationships/font" Target="fonts/HelveticaNeueLight-bold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26" Type="http://schemas.openxmlformats.org/officeDocument/2006/relationships/font" Target="fonts/Inconsolata-bold.fntdata"/><Relationship Id="rId25" Type="http://schemas.openxmlformats.org/officeDocument/2006/relationships/font" Target="fonts/Inconsolata-regular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29" Type="http://schemas.openxmlformats.org/officeDocument/2006/relationships/font" Target="fonts/RobotoLight-italic.fntdata"/><Relationship Id="rId11" Type="http://schemas.openxmlformats.org/officeDocument/2006/relationships/font" Target="fonts/RobotoThin-regular.fntdata"/><Relationship Id="rId10" Type="http://schemas.openxmlformats.org/officeDocument/2006/relationships/slide" Target="slides/slide3.xml"/><Relationship Id="rId13" Type="http://schemas.openxmlformats.org/officeDocument/2006/relationships/font" Target="fonts/RobotoThin-italic.fntdata"/><Relationship Id="rId12" Type="http://schemas.openxmlformats.org/officeDocument/2006/relationships/font" Target="fonts/RobotoThin-bold.fntdata"/><Relationship Id="rId15" Type="http://schemas.openxmlformats.org/officeDocument/2006/relationships/font" Target="fonts/RobotoMedium-regular.fntdata"/><Relationship Id="rId14" Type="http://schemas.openxmlformats.org/officeDocument/2006/relationships/font" Target="fonts/RobotoThin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2e004d57f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e2e004d57f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933a5a11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933a5a1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4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6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0.png"/><Relationship Id="rId4" Type="http://schemas.openxmlformats.org/officeDocument/2006/relationships/image" Target="../media/image5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2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 Management Worksheet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2021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" name="Google Shape;127;p1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1" name="Google Shape;131;p1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" name="Google Shape;137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8" name="Google Shape;13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1" name="Google Shape;14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itle Slide: Project Management">
  <p:cSld name="CUSTOM_8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Management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51" name="Google Shape;15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224" y="1259675"/>
            <a:ext cx="1729350" cy="16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61" name="Google Shape;161;p16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 1 1">
  <p:cSld name="CUSTOM_2_7_2_1_1">
    <p:bg>
      <p:bgPr>
        <a:solidFill>
          <a:srgbClr val="DBFA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275" y="1190238"/>
            <a:ext cx="2953450" cy="295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0" y="476703"/>
            <a:ext cx="31662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0" y="164513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Renewal/Upgrade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20;p3"/>
          <p:cNvCxnSpPr/>
          <p:nvPr/>
        </p:nvCxnSpPr>
        <p:spPr>
          <a:xfrm>
            <a:off x="1738325" y="388463"/>
            <a:ext cx="200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3746000" y="392138"/>
            <a:ext cx="0" cy="122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 txBox="1"/>
          <p:nvPr>
            <p:ph idx="2" type="subTitle"/>
          </p:nvPr>
        </p:nvSpPr>
        <p:spPr>
          <a:xfrm>
            <a:off x="0" y="2263352"/>
            <a:ext cx="3095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3"/>
          <p:cNvSpPr txBox="1"/>
          <p:nvPr/>
        </p:nvSpPr>
        <p:spPr>
          <a:xfrm>
            <a:off x="0" y="1951150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User Community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4;p3"/>
          <p:cNvCxnSpPr/>
          <p:nvPr/>
        </p:nvCxnSpPr>
        <p:spPr>
          <a:xfrm>
            <a:off x="1661225" y="2165263"/>
            <a:ext cx="1668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3"/>
          <p:cNvCxnSpPr/>
          <p:nvPr/>
        </p:nvCxnSpPr>
        <p:spPr>
          <a:xfrm>
            <a:off x="3746000" y="1439263"/>
            <a:ext cx="0" cy="18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-12300" y="3893900"/>
            <a:ext cx="3562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3"/>
          <p:cNvSpPr txBox="1"/>
          <p:nvPr/>
        </p:nvSpPr>
        <p:spPr>
          <a:xfrm>
            <a:off x="-12300" y="3581688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Add-On Products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" name="Google Shape;28;p3"/>
          <p:cNvCxnSpPr/>
          <p:nvPr/>
        </p:nvCxnSpPr>
        <p:spPr>
          <a:xfrm>
            <a:off x="1704975" y="3785613"/>
            <a:ext cx="1928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3186125" y="2164263"/>
            <a:ext cx="20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0" name="Google Shape;30;p3"/>
          <p:cNvCxnSpPr/>
          <p:nvPr/>
        </p:nvCxnSpPr>
        <p:spPr>
          <a:xfrm>
            <a:off x="3621000" y="3786613"/>
            <a:ext cx="327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" name="Google Shape;31;p3"/>
          <p:cNvCxnSpPr/>
          <p:nvPr/>
        </p:nvCxnSpPr>
        <p:spPr>
          <a:xfrm rot="10800000">
            <a:off x="5319800" y="388463"/>
            <a:ext cx="200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5319725" y="392138"/>
            <a:ext cx="0" cy="122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" name="Google Shape;33;p3"/>
          <p:cNvSpPr txBox="1"/>
          <p:nvPr>
            <p:ph idx="4" type="subTitle"/>
          </p:nvPr>
        </p:nvSpPr>
        <p:spPr>
          <a:xfrm>
            <a:off x="5730775" y="476703"/>
            <a:ext cx="34605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3"/>
          <p:cNvSpPr txBox="1"/>
          <p:nvPr/>
        </p:nvSpPr>
        <p:spPr>
          <a:xfrm>
            <a:off x="6025075" y="165580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Product Discovery 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5;p3"/>
          <p:cNvSpPr txBox="1"/>
          <p:nvPr>
            <p:ph idx="5" type="subTitle"/>
          </p:nvPr>
        </p:nvSpPr>
        <p:spPr>
          <a:xfrm>
            <a:off x="5581650" y="3893300"/>
            <a:ext cx="3562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3"/>
          <p:cNvSpPr txBox="1"/>
          <p:nvPr/>
        </p:nvSpPr>
        <p:spPr>
          <a:xfrm>
            <a:off x="5977800" y="3582388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Tech Support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" name="Google Shape;37;p3"/>
          <p:cNvCxnSpPr/>
          <p:nvPr/>
        </p:nvCxnSpPr>
        <p:spPr>
          <a:xfrm>
            <a:off x="5214950" y="3783550"/>
            <a:ext cx="251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8" name="Google Shape;38;p3"/>
          <p:cNvSpPr txBox="1"/>
          <p:nvPr>
            <p:ph idx="6" type="subTitle"/>
          </p:nvPr>
        </p:nvSpPr>
        <p:spPr>
          <a:xfrm>
            <a:off x="6052675" y="2259577"/>
            <a:ext cx="3095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3"/>
          <p:cNvSpPr txBox="1"/>
          <p:nvPr/>
        </p:nvSpPr>
        <p:spPr>
          <a:xfrm>
            <a:off x="5687576" y="1948660"/>
            <a:ext cx="3460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Sales Experience 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5687576" y="2168116"/>
            <a:ext cx="1709400" cy="2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" name="Google Shape;41;p3"/>
          <p:cNvSpPr txBox="1"/>
          <p:nvPr/>
        </p:nvSpPr>
        <p:spPr>
          <a:xfrm>
            <a:off x="3468600" y="1814588"/>
            <a:ext cx="2219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Product </a:t>
            </a:r>
            <a:b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Core Features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2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24" name="Google Shape;224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" name="Google Shape;24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" name="Google Shape;244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" name="Google Shape;255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" name="Google Shape;26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2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5" name="Google Shape;26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77" name="Google Shape;277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80" name="Google Shape;280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83" name="Google Shape;283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86" name="Google Shape;286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9"/>
          <p:cNvSpPr txBox="1"/>
          <p:nvPr>
            <p:ph idx="3" type="subTitle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2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" name="Google Shape;29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" name="Google Shape;30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3" name="Google Shape;303;p3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04" name="Google Shape;304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07" name="Google Shape;307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3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10" name="Google Shape;31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3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13" name="Google Shape;31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2" name="Google Shape;322;p3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3" name="Google Shape;32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3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5" name="Google Shape;335;p3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6" name="Google Shape;336;p3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" name="Google Shape;339;p3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3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41" name="Google Shape;341;p3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3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5" name="Google Shape;345;p3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49" name="Google Shape;349;p3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3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3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3" name="Google Shape;353;p3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3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7" name="Google Shape;357;p3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3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" name="Google Shape;362;p3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3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Google Shape;36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8" name="Google Shape;36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0" name="Google Shape;37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2" name="Google Shape;372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73" name="Google Shape;37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78" name="Google Shape;378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82" name="Google Shape;382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86" name="Google Shape;386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90" name="Google Shape;39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94" name="Google Shape;394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" name="Google Shape;399;p3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4" name="Google Shape;404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5" name="Google Shape;405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7" name="Google Shape;40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09" name="Google Shape;409;p3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410" name="Google Shape;41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3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3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415" name="Google Shape;41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" name="Google Shape;418;p3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3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420" name="Google Shape;42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3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3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425" name="Google Shape;42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3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3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3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430" name="Google Shape;43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3" name="Google Shape;433;p3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3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35" name="Google Shape;43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8" name="Google Shape;438;p3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3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40" name="Google Shape;44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3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5" name="Google Shape;44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6" name="Google Shape;44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8" name="Google Shape;448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" name="Google Shape;450;p3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3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52" name="Google Shape;4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3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3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7" name="Google Shape;45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3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0" name="Google Shape;460;p3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62" name="Google Shape;46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3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7" name="Google Shape;46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0" name="Google Shape;470;p3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3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72" name="Google Shape;47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3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3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3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7" name="Google Shape;47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3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82" name="Google Shape;48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3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3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3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7" name="Google Shape;48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3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3" name="Google Shape;49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99" name="Google Shape;49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504" name="Google Shape;50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509" name="Google Shape;50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514" name="Google Shape;51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519" name="Google Shape;51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0" name="Google Shape;52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2" name="Google Shape;522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524" name="Google Shape;52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5" name="Google Shape;52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3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7" name="Google Shape;527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529" name="Google Shape;52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0" name="Google Shape;53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3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534" name="Google Shape;5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3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0" name="Google Shape;54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2" name="Google Shape;54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6"/>
          <p:cNvSpPr/>
          <p:nvPr/>
        </p:nvSpPr>
        <p:spPr>
          <a:xfrm flipH="1">
            <a:off x="72430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6" name="Google Shape;546;p36"/>
          <p:cNvGrpSpPr/>
          <p:nvPr/>
        </p:nvGrpSpPr>
        <p:grpSpPr>
          <a:xfrm>
            <a:off x="457206" y="1345103"/>
            <a:ext cx="533372" cy="533480"/>
            <a:chOff x="457200" y="1378813"/>
            <a:chExt cx="695400" cy="695450"/>
          </a:xfrm>
        </p:grpSpPr>
        <p:sp>
          <p:nvSpPr>
            <p:cNvPr id="547" name="Google Shape;547;p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8" name="Google Shape;548;p3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3228981" y="1345103"/>
            <a:ext cx="533372" cy="533480"/>
            <a:chOff x="457200" y="1378813"/>
            <a:chExt cx="695400" cy="695450"/>
          </a:xfrm>
        </p:grpSpPr>
        <p:sp>
          <p:nvSpPr>
            <p:cNvPr id="550" name="Google Shape;550;p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36"/>
          <p:cNvSpPr/>
          <p:nvPr/>
        </p:nvSpPr>
        <p:spPr>
          <a:xfrm flipH="1">
            <a:off x="34960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54" name="Google Shape;554;p36"/>
          <p:cNvGrpSpPr/>
          <p:nvPr/>
        </p:nvGrpSpPr>
        <p:grpSpPr>
          <a:xfrm>
            <a:off x="6134106" y="1345853"/>
            <a:ext cx="533372" cy="533480"/>
            <a:chOff x="457200" y="1378813"/>
            <a:chExt cx="695400" cy="695450"/>
          </a:xfrm>
        </p:grpSpPr>
        <p:sp>
          <p:nvSpPr>
            <p:cNvPr id="555" name="Google Shape;555;p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36"/>
          <p:cNvSpPr/>
          <p:nvPr/>
        </p:nvSpPr>
        <p:spPr>
          <a:xfrm flipH="1">
            <a:off x="6401200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6"/>
          <p:cNvSpPr txBox="1"/>
          <p:nvPr>
            <p:ph idx="5" type="subTitle"/>
          </p:nvPr>
        </p:nvSpPr>
        <p:spPr>
          <a:xfrm>
            <a:off x="6401200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5138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7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37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1" name="Google Shape;571;p3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" name="Google Shape;572;p3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74" name="Google Shape;57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3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" name="Google Shape;577;p3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37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37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3" name="Google Shape;58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5" name="Google Shape;58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7" name="Google Shape;587;p3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8" name="Google Shape;588;p3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4" name="Google Shape;594;p3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9" name="Google Shape;599;p3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0" name="Google Shape;600;p3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6" name="Google Shape;606;p3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3" name="Google Shape;61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2" name="Google Shape;6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1" name="Google Shape;64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9" name="Google Shape;64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1" name="Google Shape;65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4" name="Google Shape;654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8" name="Google Shape;66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0" name="Google Shape;67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9" name="Google Shape;679;p4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 Management Worksheet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2021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7" name="Google Shape;687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9" name="Google Shape;689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4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4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0" name="Google Shape;70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2" name="Google Shape;72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1" name="Google Shape;73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3" name="Google Shape;73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6" name="Google Shape;736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4" name="Google Shape;744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6" name="Google Shape;766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5" name="Google Shape;775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7" name="Google Shape;777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4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8" name="Google Shape;788;p4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0" name="Google Shape;79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0" name="Google Shape;800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2" name="Google Shape;802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5" name="Google Shape;815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5" name="Google Shape;825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7" name="Google Shape;827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0" name="Google Shape;85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2" name="Google Shape;85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4" name="Google Shape;86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5" name="Google Shape;87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7" name="Google Shape;87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5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2" name="Google Shape;89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1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3" name="Google Shape;903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5" name="Google Shape;905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0" name="Google Shape;92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 1 1">
  <p:cSld name="CUSTOM_2_7_2_1_1">
    <p:bg>
      <p:bgPr>
        <a:solidFill>
          <a:srgbClr val="DBFA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275" y="1190238"/>
            <a:ext cx="2953450" cy="295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0" y="476703"/>
            <a:ext cx="31662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7"/>
          <p:cNvSpPr txBox="1"/>
          <p:nvPr/>
        </p:nvSpPr>
        <p:spPr>
          <a:xfrm>
            <a:off x="0" y="164513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Renewal/Upgrade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59;p7"/>
          <p:cNvCxnSpPr/>
          <p:nvPr/>
        </p:nvCxnSpPr>
        <p:spPr>
          <a:xfrm>
            <a:off x="1738325" y="388463"/>
            <a:ext cx="200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7"/>
          <p:cNvCxnSpPr/>
          <p:nvPr/>
        </p:nvCxnSpPr>
        <p:spPr>
          <a:xfrm>
            <a:off x="3746000" y="392138"/>
            <a:ext cx="0" cy="122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 txBox="1"/>
          <p:nvPr>
            <p:ph idx="2" type="subTitle"/>
          </p:nvPr>
        </p:nvSpPr>
        <p:spPr>
          <a:xfrm>
            <a:off x="0" y="2263352"/>
            <a:ext cx="3095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7"/>
          <p:cNvSpPr txBox="1"/>
          <p:nvPr/>
        </p:nvSpPr>
        <p:spPr>
          <a:xfrm>
            <a:off x="0" y="1951150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User Community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" name="Google Shape;63;p7"/>
          <p:cNvCxnSpPr/>
          <p:nvPr/>
        </p:nvCxnSpPr>
        <p:spPr>
          <a:xfrm>
            <a:off x="1661225" y="2165263"/>
            <a:ext cx="1668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/>
          <p:nvPr/>
        </p:nvCxnSpPr>
        <p:spPr>
          <a:xfrm>
            <a:off x="3746000" y="1439263"/>
            <a:ext cx="0" cy="18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5" name="Google Shape;65;p7"/>
          <p:cNvSpPr txBox="1"/>
          <p:nvPr>
            <p:ph idx="3" type="subTitle"/>
          </p:nvPr>
        </p:nvSpPr>
        <p:spPr>
          <a:xfrm>
            <a:off x="-12300" y="3893900"/>
            <a:ext cx="3562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7"/>
          <p:cNvSpPr txBox="1"/>
          <p:nvPr/>
        </p:nvSpPr>
        <p:spPr>
          <a:xfrm>
            <a:off x="-12300" y="3581688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Add-On Products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" name="Google Shape;67;p7"/>
          <p:cNvCxnSpPr/>
          <p:nvPr/>
        </p:nvCxnSpPr>
        <p:spPr>
          <a:xfrm>
            <a:off x="1704975" y="3785613"/>
            <a:ext cx="1928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/>
          <p:cNvCxnSpPr/>
          <p:nvPr/>
        </p:nvCxnSpPr>
        <p:spPr>
          <a:xfrm>
            <a:off x="3186125" y="2164263"/>
            <a:ext cx="20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9" name="Google Shape;69;p7"/>
          <p:cNvCxnSpPr/>
          <p:nvPr/>
        </p:nvCxnSpPr>
        <p:spPr>
          <a:xfrm>
            <a:off x="3621000" y="3786613"/>
            <a:ext cx="327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0" name="Google Shape;70;p7"/>
          <p:cNvCxnSpPr/>
          <p:nvPr/>
        </p:nvCxnSpPr>
        <p:spPr>
          <a:xfrm rot="10800000">
            <a:off x="5319800" y="388463"/>
            <a:ext cx="200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/>
          <p:cNvCxnSpPr/>
          <p:nvPr/>
        </p:nvCxnSpPr>
        <p:spPr>
          <a:xfrm>
            <a:off x="5319725" y="392138"/>
            <a:ext cx="0" cy="122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2" name="Google Shape;72;p7"/>
          <p:cNvSpPr txBox="1"/>
          <p:nvPr>
            <p:ph idx="4" type="subTitle"/>
          </p:nvPr>
        </p:nvSpPr>
        <p:spPr>
          <a:xfrm>
            <a:off x="5730775" y="476703"/>
            <a:ext cx="34605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7"/>
          <p:cNvSpPr txBox="1"/>
          <p:nvPr/>
        </p:nvSpPr>
        <p:spPr>
          <a:xfrm>
            <a:off x="6025075" y="165580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Product Discovery 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7"/>
          <p:cNvSpPr txBox="1"/>
          <p:nvPr>
            <p:ph idx="5" type="subTitle"/>
          </p:nvPr>
        </p:nvSpPr>
        <p:spPr>
          <a:xfrm>
            <a:off x="5581650" y="3893300"/>
            <a:ext cx="3562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5977800" y="3582388"/>
            <a:ext cx="3166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Tech Support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" name="Google Shape;76;p7"/>
          <p:cNvCxnSpPr/>
          <p:nvPr/>
        </p:nvCxnSpPr>
        <p:spPr>
          <a:xfrm>
            <a:off x="5214950" y="3783550"/>
            <a:ext cx="251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7" name="Google Shape;77;p7"/>
          <p:cNvSpPr txBox="1"/>
          <p:nvPr>
            <p:ph idx="6" type="subTitle"/>
          </p:nvPr>
        </p:nvSpPr>
        <p:spPr>
          <a:xfrm>
            <a:off x="6052675" y="2259577"/>
            <a:ext cx="3095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7"/>
          <p:cNvSpPr txBox="1"/>
          <p:nvPr/>
        </p:nvSpPr>
        <p:spPr>
          <a:xfrm>
            <a:off x="5687576" y="1948660"/>
            <a:ext cx="3460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Sales Experience </a:t>
            </a:r>
            <a:endParaRPr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" name="Google Shape;79;p7"/>
          <p:cNvCxnSpPr/>
          <p:nvPr/>
        </p:nvCxnSpPr>
        <p:spPr>
          <a:xfrm>
            <a:off x="5687576" y="2168116"/>
            <a:ext cx="1709400" cy="2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0" name="Google Shape;80;p7"/>
          <p:cNvSpPr txBox="1"/>
          <p:nvPr/>
        </p:nvSpPr>
        <p:spPr>
          <a:xfrm>
            <a:off x="3468600" y="1621376"/>
            <a:ext cx="2219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Product </a:t>
            </a:r>
            <a:br>
              <a:rPr b="1" lang="en" sz="150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50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Core Features</a:t>
            </a:r>
            <a:endParaRPr b="1" sz="1500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8" name="Google Shape;948;p5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5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3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3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9" name="Google Shape;959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0" name="Google Shape;960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1" name="Google Shape;96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5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4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4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5" name="Google Shape;98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6" name="Google Shape;986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7" name="Google Shape;987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8" name="Google Shape;98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5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5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5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5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5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2" name="Google Shape;1002;p5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5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5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6" name="Google Shape;100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5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5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17" name="Google Shape;101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9" name="Google Shape;1019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1" name="Google Shape;1021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7" name="Google Shape;1027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5" name="Google Shape;1035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48" name="Google Shape;1048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9" name="Google Shape;1049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0" name="Google Shape;1050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68" name="Google Shape;1068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8" name="Google Shape;1078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9" name="Google Shape;1079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0" name="Google Shape;1080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1" name="Google Shape;1081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2" name="Google Shape;1082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1" name="Google Shape;1091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5" name="Google Shape;1095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5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5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1" name="Google Shape;111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2" name="Google Shape;11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5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114" name="Google Shape;1114;p5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0" name="Google Shape;11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62"/>
          <p:cNvPicPr preferRelativeResize="0"/>
          <p:nvPr/>
        </p:nvPicPr>
        <p:blipFill rotWithShape="1">
          <a:blip r:embed="rId2">
            <a:alphaModFix/>
          </a:blip>
          <a:srcRect b="11133" l="670" r="6184" t="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2"/>
          <p:cNvSpPr/>
          <p:nvPr/>
        </p:nvSpPr>
        <p:spPr>
          <a:xfrm>
            <a:off x="0" y="0"/>
            <a:ext cx="9144000" cy="2883600"/>
          </a:xfrm>
          <a:prstGeom prst="rect">
            <a:avLst/>
          </a:prstGeom>
          <a:gradFill>
            <a:gsLst>
              <a:gs pos="0">
                <a:srgbClr val="4FA795">
                  <a:alpha val="0"/>
                </a:srgbClr>
              </a:gs>
              <a:gs pos="100000">
                <a:srgbClr val="FFFFFF">
                  <a:alpha val="0"/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/>
          <p:nvPr/>
        </p:nvSpPr>
        <p:spPr>
          <a:xfrm>
            <a:off x="0" y="0"/>
            <a:ext cx="9144000" cy="2883600"/>
          </a:xfrm>
          <a:prstGeom prst="rect">
            <a:avLst/>
          </a:prstGeom>
          <a:gradFill>
            <a:gsLst>
              <a:gs pos="0">
                <a:srgbClr val="4FA795">
                  <a:alpha val="0"/>
                </a:srgbClr>
              </a:gs>
              <a:gs pos="100000">
                <a:srgbClr val="FFFFFF">
                  <a:alpha val="0"/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9" name="Google Shape;1129;p62"/>
          <p:cNvSpPr txBox="1"/>
          <p:nvPr>
            <p:ph type="title"/>
          </p:nvPr>
        </p:nvSpPr>
        <p:spPr>
          <a:xfrm>
            <a:off x="822250" y="877125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62"/>
          <p:cNvSpPr txBox="1"/>
          <p:nvPr/>
        </p:nvSpPr>
        <p:spPr>
          <a:xfrm>
            <a:off x="822175" y="146125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3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131" name="Google Shape;1131;p62"/>
          <p:cNvCxnSpPr/>
          <p:nvPr/>
        </p:nvCxnSpPr>
        <p:spPr>
          <a:xfrm>
            <a:off x="1973650" y="800925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136" name="Google Shape;1136;p6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6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6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43" name="Google Shape;114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ime to Code">
  <p:cSld name="CUSTOM_5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47" name="Google Shape;1147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151" name="Google Shape;1151;p66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52" name="Google Shape;11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5" name="Google Shape;1155;p67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6" name="Google Shape;1156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" name="Google Shape;95;p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1" name="Google Shape;10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" name="Google Shape;1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" name="Google Shape;108;p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" name="Google Shape;11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2" name="Google Shape;122;p1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47.xml"/><Relationship Id="rId4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0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48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31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28.xml"/><Relationship Id="rId60" Type="http://schemas.openxmlformats.org/officeDocument/2006/relationships/theme" Target="../theme/theme3.xml"/><Relationship Id="rId26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16.xml"/><Relationship Id="rId5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15.xml"/><Relationship Id="rId5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18.xml"/><Relationship Id="rId5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17.xml"/><Relationship Id="rId5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20.xml"/><Relationship Id="rId5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19.xml"/><Relationship Id="rId58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709" r:id="rId57"/>
    <p:sldLayoutId id="2147483710" r:id="rId58"/>
    <p:sldLayoutId id="2147483711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8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 Product Experience</a:t>
            </a:r>
            <a:endParaRPr/>
          </a:p>
        </p:txBody>
      </p:sp>
      <p:sp>
        <p:nvSpPr>
          <p:cNvPr id="1162" name="Google Shape;1162;p68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FAFF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Instructions: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Whole Product Experience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9" name="Google Shape;1169;p69"/>
          <p:cNvSpPr txBox="1"/>
          <p:nvPr>
            <p:ph idx="1" type="subTitle"/>
          </p:nvPr>
        </p:nvSpPr>
        <p:spPr>
          <a:xfrm>
            <a:off x="0" y="675975"/>
            <a:ext cx="9144000" cy="3015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2159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Evaluate how each of the categories on the following slide are supported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(or not supported) by your product. </a:t>
            </a:r>
            <a:endParaRPr sz="1600">
              <a:solidFill>
                <a:schemeClr val="dk1"/>
              </a:solidFill>
            </a:endParaRPr>
          </a:p>
          <a:p>
            <a:pPr indent="-15875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of the categories may be called something else in your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product’s ecosystem.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875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categories may not apply to your product.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In the center circle, list </a:t>
            </a:r>
            <a:r>
              <a:rPr b="1" i="1" lang="en" sz="1600">
                <a:solidFill>
                  <a:schemeClr val="dk1"/>
                </a:solidFill>
              </a:rPr>
              <a:t>3 or more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b="1" i="1" lang="en" sz="1600">
                <a:solidFill>
                  <a:schemeClr val="dk1"/>
                </a:solidFill>
              </a:rPr>
              <a:t>core features</a:t>
            </a:r>
            <a:r>
              <a:rPr lang="en" sz="1600">
                <a:solidFill>
                  <a:schemeClr val="dk1"/>
                </a:solidFill>
              </a:rPr>
              <a:t> of your product.</a:t>
            </a:r>
            <a:endParaRPr sz="1600">
              <a:solidFill>
                <a:schemeClr val="dk1"/>
              </a:solidFill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For each of the other categories, list any features, components, or services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that are related to the category. </a:t>
            </a:r>
            <a:endParaRPr sz="1600">
              <a:solidFill>
                <a:schemeClr val="dk1"/>
              </a:solidFill>
            </a:endParaRPr>
          </a:p>
          <a:p>
            <a:pPr indent="-2159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If a category does not apply to your product, explain why.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70"/>
          <p:cNvSpPr txBox="1"/>
          <p:nvPr>
            <p:ph idx="1" type="subTitle"/>
          </p:nvPr>
        </p:nvSpPr>
        <p:spPr>
          <a:xfrm>
            <a:off x="0" y="476703"/>
            <a:ext cx="3166200" cy="1338000"/>
          </a:xfrm>
          <a:prstGeom prst="rect">
            <a:avLst/>
          </a:prstGeom>
        </p:spPr>
        <p:txBody>
          <a:bodyPr anchorCtr="0" anchor="t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apply to this product since it’s a </a:t>
            </a:r>
            <a:r>
              <a:rPr lang="en"/>
              <a:t>monthly</a:t>
            </a:r>
            <a:r>
              <a:rPr lang="en"/>
              <a:t> subscription that can be cancelled at any time. User is not locked in a time-bound capacity with urgency to renew subscription. There is no free trial period that prompts user to make </a:t>
            </a:r>
            <a:r>
              <a:rPr lang="en"/>
              <a:t>decision</a:t>
            </a:r>
            <a:r>
              <a:rPr lang="en"/>
              <a:t> to upgrade when the trial is over.</a:t>
            </a:r>
            <a:endParaRPr/>
          </a:p>
        </p:txBody>
      </p:sp>
      <p:sp>
        <p:nvSpPr>
          <p:cNvPr id="1176" name="Google Shape;1176;p70"/>
          <p:cNvSpPr txBox="1"/>
          <p:nvPr>
            <p:ph idx="2" type="subTitle"/>
          </p:nvPr>
        </p:nvSpPr>
        <p:spPr>
          <a:xfrm>
            <a:off x="0" y="2263352"/>
            <a:ext cx="3095400" cy="1229100"/>
          </a:xfrm>
          <a:prstGeom prst="rect">
            <a:avLst/>
          </a:prstGeom>
        </p:spPr>
        <p:txBody>
          <a:bodyPr anchorCtr="0" anchor="t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groups.</a:t>
            </a:r>
            <a:endParaRPr/>
          </a:p>
        </p:txBody>
      </p:sp>
      <p:sp>
        <p:nvSpPr>
          <p:cNvPr id="1177" name="Google Shape;1177;p70"/>
          <p:cNvSpPr txBox="1"/>
          <p:nvPr>
            <p:ph idx="3" type="subTitle"/>
          </p:nvPr>
        </p:nvSpPr>
        <p:spPr>
          <a:xfrm>
            <a:off x="-12300" y="3893900"/>
            <a:ext cx="3562200" cy="1085100"/>
          </a:xfrm>
          <a:prstGeom prst="rect">
            <a:avLst/>
          </a:prstGeom>
        </p:spPr>
        <p:txBody>
          <a:bodyPr anchorCtr="0" anchor="t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apply. </a:t>
            </a:r>
            <a:r>
              <a:rPr lang="en">
                <a:solidFill>
                  <a:schemeClr val="dk1"/>
                </a:solidFill>
              </a:rPr>
              <a:t>There are no incremental fees or add ons overall.</a:t>
            </a:r>
            <a:endParaRPr/>
          </a:p>
        </p:txBody>
      </p:sp>
      <p:sp>
        <p:nvSpPr>
          <p:cNvPr id="1178" name="Google Shape;1178;p70"/>
          <p:cNvSpPr txBox="1"/>
          <p:nvPr>
            <p:ph idx="4" type="subTitle"/>
          </p:nvPr>
        </p:nvSpPr>
        <p:spPr>
          <a:xfrm>
            <a:off x="5730775" y="476703"/>
            <a:ext cx="3460500" cy="1338000"/>
          </a:xfrm>
          <a:prstGeom prst="rect">
            <a:avLst/>
          </a:prstGeom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store. User sees screenshots of app interface, ratings and reviews.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Website.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Blogs and articles reviewing the service.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reviews.</a:t>
            </a:r>
            <a:endParaRPr/>
          </a:p>
        </p:txBody>
      </p:sp>
      <p:sp>
        <p:nvSpPr>
          <p:cNvPr id="1179" name="Google Shape;1179;p70"/>
          <p:cNvSpPr txBox="1"/>
          <p:nvPr>
            <p:ph idx="5" type="subTitle"/>
          </p:nvPr>
        </p:nvSpPr>
        <p:spPr>
          <a:xfrm>
            <a:off x="5581650" y="3893300"/>
            <a:ext cx="3562200" cy="1085100"/>
          </a:xfrm>
          <a:prstGeom prst="rect">
            <a:avLst/>
          </a:prstGeom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support articles and FAQs.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Chat.</a:t>
            </a:r>
            <a:endParaRPr/>
          </a:p>
        </p:txBody>
      </p:sp>
      <p:sp>
        <p:nvSpPr>
          <p:cNvPr id="1180" name="Google Shape;1180;p70"/>
          <p:cNvSpPr txBox="1"/>
          <p:nvPr>
            <p:ph idx="6" type="subTitle"/>
          </p:nvPr>
        </p:nvSpPr>
        <p:spPr>
          <a:xfrm>
            <a:off x="6052675" y="2259577"/>
            <a:ext cx="3095400" cy="1229100"/>
          </a:xfrm>
          <a:prstGeom prst="rect">
            <a:avLst/>
          </a:prstGeom>
        </p:spPr>
        <p:txBody>
          <a:bodyPr anchorCtr="0" anchor="t" bIns="0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</a:t>
            </a:r>
            <a:r>
              <a:rPr lang="en"/>
              <a:t> purchasing. </a:t>
            </a:r>
            <a:r>
              <a:rPr lang="en">
                <a:solidFill>
                  <a:schemeClr val="dk1"/>
                </a:solidFill>
              </a:rPr>
              <a:t>Users have the option to purchase the $99 monthly membership to access all the core features OR purchase a 1-time only $150 to access the letter writing service, one digital appt, and access to a trans-led care team.</a:t>
            </a:r>
            <a:endParaRPr/>
          </a:p>
        </p:txBody>
      </p:sp>
      <p:sp>
        <p:nvSpPr>
          <p:cNvPr id="1181" name="Google Shape;1181;p70"/>
          <p:cNvSpPr txBox="1"/>
          <p:nvPr>
            <p:ph idx="2" type="subTitle"/>
          </p:nvPr>
        </p:nvSpPr>
        <p:spPr>
          <a:xfrm>
            <a:off x="3024300" y="2195000"/>
            <a:ext cx="3095400" cy="156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Digital video appts with healthcare provider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Ordering, analysis, and cost of labs 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Ongoing process monitoring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Letters for name or gender marker changes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Medical letters for support of surgery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6-weeks of facilitator led support groups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Injection instruction and live injection support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Access to trans-led care team through app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563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